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88E19-8BF8-4608-AFB9-0EEF092CED56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A0A46-A520-4A04-BD03-4525CAB63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xternat.foxford.ru/polezno-znat/hard-soft-skill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externat.foxford.ru/polezno-znat/mistakes-learning-english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8458200" cy="360045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Новый ФГОС третьего поколения: изменения стандартов</a:t>
            </a:r>
            <a:br>
              <a:rPr lang="ru-RU" sz="2400" b="1" dirty="0" smtClean="0"/>
            </a:br>
            <a:r>
              <a:rPr lang="ru-RU" sz="2400" b="0" i="1" dirty="0" smtClean="0"/>
              <a:t>В грядущем году нас ждёт обновление этого важного документа. Что  они будут значить для школьников и их родителей? </a:t>
            </a:r>
            <a:br>
              <a:rPr lang="ru-RU" sz="2400" b="0" i="1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800100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97346"/>
            <a:ext cx="88583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ЕГЭ по истории</a:t>
            </a:r>
          </a:p>
          <a:p>
            <a:r>
              <a:rPr lang="ru-RU" dirty="0" smtClean="0"/>
              <a:t>Вопреки опасениям школьников и родителей, обязательного ЕГЭ по истории в 2020 году не будет. Более того, нет ни одного документа или стандарта нового поколения, предполагающего включение этого предмета в число обязательных и в более отдалённой перспективе. 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Модернизация</a:t>
            </a:r>
            <a:endParaRPr lang="ru-RU" b="1" dirty="0" smtClean="0"/>
          </a:p>
          <a:p>
            <a:r>
              <a:rPr lang="ru-RU" dirty="0" smtClean="0"/>
              <a:t>В школах 50 регионов России в следующем году планируют открыть более 2000 классов с современной техникой: 3D-принтерами, интерактивными панелями, конструкторами по робототехнике и VR-очками. Планируется, что к 2024 году таких центров в российских школах будет 16 тысяч.</a:t>
            </a:r>
            <a:endParaRPr lang="ru-RU" dirty="0"/>
          </a:p>
        </p:txBody>
      </p:sp>
      <p:pic>
        <p:nvPicPr>
          <p:cNvPr id="3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928802"/>
            <a:ext cx="5357850" cy="2143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0"/>
            <a:ext cx="8286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Резюме</a:t>
            </a:r>
          </a:p>
          <a:p>
            <a:r>
              <a:rPr lang="ru-RU" dirty="0" smtClean="0"/>
              <a:t>ФГОС важны как для педагогов, так и для школьников. На государственных стандартах строится весь учебный процесс. </a:t>
            </a:r>
          </a:p>
          <a:p>
            <a:r>
              <a:rPr lang="ru-RU" dirty="0" smtClean="0"/>
              <a:t>Стандарты нового поколения унифицируют темы и подходы преподавания. Благодаря этому школьник сможет получить все необходимые знания и навыки в любом образовательном учреждении каждого региона страны. А педагог может быть уверен, что его учебная программа подойдёт даже для ученика, который только перешёл из другой школы.</a:t>
            </a:r>
          </a:p>
          <a:p>
            <a:r>
              <a:rPr lang="ru-RU" dirty="0" smtClean="0"/>
              <a:t>В 2021 году завершится переход на новейшие стандарты третьего поколения. Сейчас продолжается их разработка и совершенствование, а главным отличием от предыдущих стандартов станет конкретизация и чёткость. </a:t>
            </a:r>
          </a:p>
          <a:p>
            <a:r>
              <a:rPr lang="ru-RU" dirty="0" smtClean="0"/>
              <a:t>Помимо реализации новых ФГОС, образовательную систему ждут и другие обновления. Так, в некоторых школах введут урок шахмат. Классы будут оборудованы новейшей техникой. Постепенно вводится второй иностранный язык.</a:t>
            </a:r>
            <a:endParaRPr lang="ru-RU" dirty="0"/>
          </a:p>
        </p:txBody>
      </p:sp>
      <p:pic>
        <p:nvPicPr>
          <p:cNvPr id="3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714859"/>
            <a:ext cx="5357850" cy="2143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36544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/>
              <a:t>                                               Какие </a:t>
            </a:r>
            <a:r>
              <a:rPr lang="ru-RU" sz="2400" b="1" dirty="0"/>
              <a:t>бывают </a:t>
            </a:r>
            <a:r>
              <a:rPr lang="ru-RU" sz="2400" b="1" dirty="0" smtClean="0"/>
              <a:t>ФГОС</a:t>
            </a:r>
            <a:br>
              <a:rPr lang="ru-RU" sz="2400" b="1" dirty="0" smtClean="0"/>
            </a:br>
            <a:r>
              <a:rPr lang="ru-RU" sz="2400" dirty="0" smtClean="0"/>
              <a:t>На </a:t>
            </a:r>
            <a:r>
              <a:rPr lang="ru-RU" sz="2400" dirty="0"/>
              <a:t>каждой ступени образования — свои </a:t>
            </a:r>
            <a:r>
              <a:rPr lang="ru-RU" sz="2400" dirty="0" smtClean="0"/>
              <a:t>стандарты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ФГОС начального общего образования (1-4 классы</a:t>
            </a:r>
            <a:r>
              <a:rPr lang="ru-RU" sz="2400" dirty="0" smtClean="0"/>
              <a:t>)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ФГОС основного общего образования (5-9 классы</a:t>
            </a:r>
            <a:r>
              <a:rPr lang="ru-RU" sz="2400" dirty="0" smtClean="0"/>
              <a:t>)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ФГОС среднего общего образования (10-11 классы</a:t>
            </a:r>
            <a:r>
              <a:rPr lang="ru-RU" sz="2400" dirty="0" smtClean="0"/>
              <a:t>)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ФГОС образования обучающихся с ограниченными возможностями здоровья (ОВЗ). 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857628"/>
            <a:ext cx="4714852" cy="27363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00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                      Первое </a:t>
            </a:r>
            <a:r>
              <a:rPr lang="ru-RU" b="1" dirty="0"/>
              <a:t>поколение ФГОС</a:t>
            </a:r>
          </a:p>
          <a:p>
            <a:r>
              <a:rPr lang="ru-RU" dirty="0"/>
              <a:t>Были приняты в 2004 году и назывались государственными образовательными стандартами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Основной </a:t>
            </a:r>
            <a:r>
              <a:rPr lang="ru-RU" dirty="0"/>
              <a:t>целью Стандарта 2004 года был не личностный, а предметный результат, ввиду чего Стандарт быстро устарел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Во главу ставился набор информации, обязательной для изучения. Подробно описывалось содержание образование: темы, дидактические единицы.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Admin\Desktop\5efc7e0dfdf2cc1b8c5632c1_pXIJsiZXX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428868"/>
            <a:ext cx="5786478" cy="41307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Второе поколение образовательных стандартов</a:t>
            </a:r>
          </a:p>
          <a:p>
            <a:r>
              <a:rPr lang="ru-RU" dirty="0"/>
              <a:t>ФГОС второго поколения разрабатывались с 2009 по 2012 год и действуют до 2020 года. Акцент в них сделан на развитие универсальных учебных умений, то есть способности самостоятельно добывать информацию с использованием технологий и коммуникации с людьми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</a:t>
            </a:r>
            <a:r>
              <a:rPr lang="ru-RU" dirty="0"/>
              <a:t>Много внимания уделено проектной и внеурочной деятельности. Предполагается, что обучающиеся по федеральным государственным стандартам 2 поколения должны любить Родину, уважать закон, быть толерантными и стремиться к здоровому образу жизни.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Users\Admin\Desktop\5efc7d137616e98316bd919c_BSLHmQz8Ts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535584"/>
            <a:ext cx="5929354" cy="39027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"/>
            <a:ext cx="90011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Третье поколение ФГОС</a:t>
            </a:r>
          </a:p>
          <a:p>
            <a:r>
              <a:rPr lang="ru-RU" dirty="0"/>
              <a:t>Переход на новые образовательные стандарты третьего поколения будет осуществлён в сентябре 2021 года. Обсуждение новых ФГОС началось ещё весной 2018, и с тех пор прорабатывается их грядущее внедрение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Дело в том, что в предыдущей редакции Стандарт включал только общие установки на формирование определённых компетенций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Учебные учреждения сами решали, что именно и в каком классе изучать, поэтому образовательные программы разных школ отличались, а результаты обучения не были детализированы. </a:t>
            </a:r>
            <a:endParaRPr lang="ru-RU" dirty="0" smtClean="0"/>
          </a:p>
          <a:p>
            <a:r>
              <a:rPr lang="ru-RU" dirty="0" smtClean="0"/>
              <a:t>Предполагается</a:t>
            </a:r>
            <a:r>
              <a:rPr lang="ru-RU" dirty="0"/>
              <a:t>, что новые ФГОС 2020 года определяют чёткие требования к предметным результатам по каждой учебной дисциплине.</a:t>
            </a:r>
          </a:p>
          <a:p>
            <a:endParaRPr lang="ru-RU" dirty="0"/>
          </a:p>
        </p:txBody>
      </p:sp>
      <p:pic>
        <p:nvPicPr>
          <p:cNvPr id="3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357562"/>
            <a:ext cx="5357850" cy="33575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357166"/>
            <a:ext cx="88583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изменения, внесённые в проекты современных ФГОС:</a:t>
            </a:r>
          </a:p>
          <a:p>
            <a:r>
              <a:rPr lang="ru-RU" dirty="0"/>
              <a:t>Чётко прописаны обязательства образовательного учреждения (в частности, школы) перед учениками и родителями.</a:t>
            </a:r>
          </a:p>
          <a:p>
            <a:r>
              <a:rPr lang="ru-RU" dirty="0"/>
              <a:t>Сделан акцент на развитие </a:t>
            </a:r>
            <a:r>
              <a:rPr lang="ru-RU" dirty="0">
                <a:hlinkClick r:id="rId2"/>
              </a:rPr>
              <a:t>«мягких» навыков</a:t>
            </a:r>
            <a:r>
              <a:rPr lang="ru-RU" dirty="0"/>
              <a:t> — </a:t>
            </a:r>
            <a:r>
              <a:rPr lang="ru-RU" dirty="0" err="1"/>
              <a:t>метапредметных</a:t>
            </a:r>
            <a:r>
              <a:rPr lang="ru-RU" dirty="0"/>
              <a:t> и личностных.</a:t>
            </a:r>
          </a:p>
          <a:p>
            <a:r>
              <a:rPr lang="ru-RU" dirty="0"/>
              <a:t>Подробно указан перечень предметных и </a:t>
            </a:r>
            <a:r>
              <a:rPr lang="ru-RU" dirty="0" err="1"/>
              <a:t>межпредметных</a:t>
            </a:r>
            <a:r>
              <a:rPr lang="ru-RU" dirty="0"/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4429132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Учитываются возрастные и психологические особенности учеников всех классов. Главное, чтобы ребята не были перегружены. </a:t>
            </a:r>
            <a:endParaRPr lang="ru-RU" dirty="0" smtClean="0"/>
          </a:p>
          <a:p>
            <a:r>
              <a:rPr lang="ru-RU" dirty="0" smtClean="0"/>
              <a:t>Определено </a:t>
            </a:r>
            <a:r>
              <a:rPr lang="ru-RU" dirty="0"/>
              <a:t>базовое содержание программы воспитания, уточнены задачи и условия программы коррекционной работы с детьми с ОВЗ.</a:t>
            </a:r>
          </a:p>
        </p:txBody>
      </p:sp>
      <p:pic>
        <p:nvPicPr>
          <p:cNvPr id="5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285992"/>
            <a:ext cx="5357850" cy="2143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85728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Расписан формат работы в рамках каждого предмета для развития этих навыков (проведение лабораторных работ, внеурочной деятельности и так далее).</a:t>
            </a:r>
          </a:p>
          <a:p>
            <a:r>
              <a:rPr lang="ru-RU" dirty="0" smtClean="0"/>
              <a:t>Зафиксированы контрольные точки с конкретными результатами учеников (сочинение на 300 слов, словарный запас из 70 новых слов ежегодно и тому подобное).</a:t>
            </a:r>
          </a:p>
          <a:p>
            <a:r>
              <a:rPr lang="ru-RU" dirty="0" smtClean="0"/>
              <a:t>Строго обозначено, какие темы должны освоить дети в определённый год обучения. Содержание тем по новому ФГОС не рекомендовано менять местами (ранее это допускалось). </a:t>
            </a:r>
            <a:endParaRPr lang="ru-RU" dirty="0" smtClean="0"/>
          </a:p>
        </p:txBody>
      </p:sp>
      <p:pic>
        <p:nvPicPr>
          <p:cNvPr id="3" name="Picture 2" descr="C:\Users\Admin\Desktop\5e5a07c93fb2cc014c6c94ce_5df74e51f137551071cb24cb_5de8bd7ca529abf0b3cb3ca7_527cd2ce2e38d034a54320404ec788f9а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357562"/>
            <a:ext cx="5357850" cy="2143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                    Другие </a:t>
            </a:r>
            <a:r>
              <a:rPr lang="ru-RU" b="1" dirty="0" smtClean="0"/>
              <a:t>грядущие изменения</a:t>
            </a:r>
          </a:p>
          <a:p>
            <a:r>
              <a:rPr lang="ru-RU" b="1" dirty="0" smtClean="0"/>
              <a:t>                                                   Шахматы </a:t>
            </a:r>
            <a:r>
              <a:rPr lang="ru-RU" b="1" dirty="0" smtClean="0"/>
              <a:t>в начальной школе</a:t>
            </a:r>
          </a:p>
          <a:p>
            <a:r>
              <a:rPr lang="ru-RU" dirty="0" smtClean="0"/>
              <a:t>Увеличится количество школ, в которых занятия шахматами станут обязательными для начальных классов по новому стандарту образования. Они заменят третий урок физкультуры. Для первоклассников нагрузка составит 33 часа в год, для остальных учеников — 34 часа. Учителя проходят дополнительную подготовку.</a:t>
            </a:r>
            <a:endParaRPr lang="ru-RU" dirty="0"/>
          </a:p>
        </p:txBody>
      </p:sp>
      <p:pic>
        <p:nvPicPr>
          <p:cNvPr id="1026" name="Picture 2" descr="C:\Users\Admin\Desktop\5efc7d7e1872837be4a3ffac_5348024582073097_b7a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5" y="1857364"/>
            <a:ext cx="6964372" cy="4646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900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Второй иностранный язык</a:t>
            </a:r>
          </a:p>
          <a:p>
            <a:r>
              <a:rPr lang="ru-RU" dirty="0" smtClean="0"/>
              <a:t>Помимо шахмат, обязательным предметом во многих школах станет второй иностранный — он вводится в рамках реализации новых ФГОС. Сейчас школы решают эту задачу поэтапно. За один день повсеместно ввести второй иностранный не получится. </a:t>
            </a:r>
          </a:p>
          <a:p>
            <a:pPr algn="ctr"/>
            <a:r>
              <a:rPr lang="ru-RU" b="1" dirty="0" smtClean="0"/>
              <a:t>ЕГЭ по иностранному языку</a:t>
            </a:r>
          </a:p>
          <a:p>
            <a:r>
              <a:rPr lang="ru-RU" dirty="0" smtClean="0"/>
              <a:t>В 2020 иностранный язык не будет обязателен для сдачи на ЕГЭ, но по новому стандарту образования его планируется включить в перечень обязательных предметов с 2022 года. Экзамен будет разделён на два уровня: базовый и профильный. Возможно, в 2021 году будет проведена первая массовая апробация. Скорее всего, обязательным иностранным станет </a:t>
            </a:r>
            <a:r>
              <a:rPr lang="ru-RU" dirty="0" smtClean="0">
                <a:hlinkClick r:id="rId2"/>
              </a:rPr>
              <a:t>английский</a:t>
            </a:r>
            <a:r>
              <a:rPr lang="ru-RU" dirty="0" smtClean="0"/>
              <a:t> — язык международного общения. </a:t>
            </a:r>
            <a:endParaRPr lang="ru-RU" dirty="0"/>
          </a:p>
        </p:txBody>
      </p:sp>
      <p:pic>
        <p:nvPicPr>
          <p:cNvPr id="20482" name="Picture 2" descr="C:\Users\Admin\Desktop\5efc7dbed136a8562e6f7321_photo-1556696863-6c5eddae0f5f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440548"/>
            <a:ext cx="4786346" cy="3417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660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Новый ФГОС третьего поколения: изменения стандартов В грядущем году нас ждёт обновление этого важного документа. Что  они будут значить для школьников и их родителей?    </vt:lpstr>
      <vt:lpstr>                                               Какие бывают ФГОС На каждой ступени образования — свои стандарты  ФГОС начального общего образования (1-4 классы)  ФГОС основного общего образования (5-9 классы)  ФГОС среднего общего образования (10-11 классы)  ФГОС образования обучающихся с ограниченными возможностями здоровья (ОВЗ). 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ФГОС третьего поколения: изменения стандартов В грядущем году нас ждёт обновление этого важного документа. Что  они будут значить для школьников и их родителей?</dc:title>
  <dc:creator>Admin</dc:creator>
  <cp:lastModifiedBy>Admin</cp:lastModifiedBy>
  <cp:revision>6</cp:revision>
  <dcterms:created xsi:type="dcterms:W3CDTF">2021-11-10T11:04:01Z</dcterms:created>
  <dcterms:modified xsi:type="dcterms:W3CDTF">2021-11-11T04:50:26Z</dcterms:modified>
</cp:coreProperties>
</file>